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4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3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85" r:id="rId39"/>
    <p:sldId id="294" r:id="rId40"/>
    <p:sldId id="295" r:id="rId41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7" d="100"/>
          <a:sy n="67" d="100"/>
        </p:scale>
        <p:origin x="138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84E1DA29-7CA2-4A90-A3F9-26BC25D1301B}" type="datetimeFigureOut">
              <a:rPr lang="fa-IR" smtClean="0"/>
              <a:pPr/>
              <a:t>14/11/1442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E18C6794-6B12-40FE-A7BD-0D51416E13EC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5496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C6794-6B12-40FE-A7BD-0D51416E13EC}" type="slidenum">
              <a:rPr lang="fa-IR" smtClean="0"/>
              <a:pPr/>
              <a:t>14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043352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C6794-6B12-40FE-A7BD-0D51416E13EC}" type="slidenum">
              <a:rPr lang="fa-IR" smtClean="0"/>
              <a:pPr/>
              <a:t>23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040745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C6794-6B12-40FE-A7BD-0D51416E13EC}" type="slidenum">
              <a:rPr lang="fa-IR" smtClean="0"/>
              <a:pPr/>
              <a:t>24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240205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C6794-6B12-40FE-A7BD-0D51416E13EC}" type="slidenum">
              <a:rPr lang="fa-IR" smtClean="0"/>
              <a:pPr/>
              <a:t>25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010092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C6794-6B12-40FE-A7BD-0D51416E13EC}" type="slidenum">
              <a:rPr lang="fa-IR" smtClean="0"/>
              <a:pPr/>
              <a:t>26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266941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C6794-6B12-40FE-A7BD-0D51416E13EC}" type="slidenum">
              <a:rPr lang="fa-IR" smtClean="0"/>
              <a:pPr/>
              <a:t>27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572180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C6794-6B12-40FE-A7BD-0D51416E13EC}" type="slidenum">
              <a:rPr lang="fa-IR" smtClean="0"/>
              <a:pPr/>
              <a:t>28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598106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C6794-6B12-40FE-A7BD-0D51416E13EC}" type="slidenum">
              <a:rPr lang="fa-IR" smtClean="0"/>
              <a:pPr/>
              <a:t>29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541963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C6794-6B12-40FE-A7BD-0D51416E13EC}" type="slidenum">
              <a:rPr lang="fa-IR" smtClean="0"/>
              <a:pPr/>
              <a:t>38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568160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C6794-6B12-40FE-A7BD-0D51416E13EC}" type="slidenum">
              <a:rPr lang="fa-IR" smtClean="0"/>
              <a:pPr/>
              <a:t>15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476718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C6794-6B12-40FE-A7BD-0D51416E13EC}" type="slidenum">
              <a:rPr lang="fa-IR" smtClean="0"/>
              <a:pPr/>
              <a:t>16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09494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C6794-6B12-40FE-A7BD-0D51416E13EC}" type="slidenum">
              <a:rPr lang="fa-IR" smtClean="0"/>
              <a:pPr/>
              <a:t>17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478705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C6794-6B12-40FE-A7BD-0D51416E13EC}" type="slidenum">
              <a:rPr lang="fa-IR" smtClean="0"/>
              <a:pPr/>
              <a:t>18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388965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C6794-6B12-40FE-A7BD-0D51416E13EC}" type="slidenum">
              <a:rPr lang="fa-IR" smtClean="0"/>
              <a:pPr/>
              <a:t>19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90381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C6794-6B12-40FE-A7BD-0D51416E13EC}" type="slidenum">
              <a:rPr lang="fa-IR" smtClean="0"/>
              <a:pPr/>
              <a:t>20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068147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C6794-6B12-40FE-A7BD-0D51416E13EC}" type="slidenum">
              <a:rPr lang="fa-IR" smtClean="0"/>
              <a:pPr/>
              <a:t>21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275787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C6794-6B12-40FE-A7BD-0D51416E13EC}" type="slidenum">
              <a:rPr lang="fa-IR" smtClean="0"/>
              <a:pPr/>
              <a:t>22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492696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93A15-479C-4072-AB1A-000BB0F8B959}" type="datetimeFigureOut">
              <a:rPr lang="fa-IR" smtClean="0"/>
              <a:pPr/>
              <a:t>14/11/1442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887BA-DB59-4117-A77A-3A8E9E164D9C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93A15-479C-4072-AB1A-000BB0F8B959}" type="datetimeFigureOut">
              <a:rPr lang="fa-IR" smtClean="0"/>
              <a:pPr/>
              <a:t>14/11/1442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887BA-DB59-4117-A77A-3A8E9E164D9C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93A15-479C-4072-AB1A-000BB0F8B959}" type="datetimeFigureOut">
              <a:rPr lang="fa-IR" smtClean="0"/>
              <a:pPr/>
              <a:t>14/11/1442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887BA-DB59-4117-A77A-3A8E9E164D9C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93A15-479C-4072-AB1A-000BB0F8B959}" type="datetimeFigureOut">
              <a:rPr lang="fa-IR" smtClean="0"/>
              <a:pPr/>
              <a:t>14/11/1442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887BA-DB59-4117-A77A-3A8E9E164D9C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93A15-479C-4072-AB1A-000BB0F8B959}" type="datetimeFigureOut">
              <a:rPr lang="fa-IR" smtClean="0"/>
              <a:pPr/>
              <a:t>14/11/1442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887BA-DB59-4117-A77A-3A8E9E164D9C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93A15-479C-4072-AB1A-000BB0F8B959}" type="datetimeFigureOut">
              <a:rPr lang="fa-IR" smtClean="0"/>
              <a:pPr/>
              <a:t>14/11/1442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887BA-DB59-4117-A77A-3A8E9E164D9C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93A15-479C-4072-AB1A-000BB0F8B959}" type="datetimeFigureOut">
              <a:rPr lang="fa-IR" smtClean="0"/>
              <a:pPr/>
              <a:t>14/11/1442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887BA-DB59-4117-A77A-3A8E9E164D9C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93A15-479C-4072-AB1A-000BB0F8B959}" type="datetimeFigureOut">
              <a:rPr lang="fa-IR" smtClean="0"/>
              <a:pPr/>
              <a:t>14/11/1442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887BA-DB59-4117-A77A-3A8E9E164D9C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93A15-479C-4072-AB1A-000BB0F8B959}" type="datetimeFigureOut">
              <a:rPr lang="fa-IR" smtClean="0"/>
              <a:pPr/>
              <a:t>14/11/1442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887BA-DB59-4117-A77A-3A8E9E164D9C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93A15-479C-4072-AB1A-000BB0F8B959}" type="datetimeFigureOut">
              <a:rPr lang="fa-IR" smtClean="0"/>
              <a:pPr/>
              <a:t>14/11/1442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887BA-DB59-4117-A77A-3A8E9E164D9C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93A15-479C-4072-AB1A-000BB0F8B959}" type="datetimeFigureOut">
              <a:rPr lang="fa-IR" smtClean="0"/>
              <a:pPr/>
              <a:t>14/11/1442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887BA-DB59-4117-A77A-3A8E9E164D9C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F93A15-479C-4072-AB1A-000BB0F8B959}" type="datetimeFigureOut">
              <a:rPr lang="fa-IR" smtClean="0"/>
              <a:pPr/>
              <a:t>14/11/1442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0887BA-DB59-4117-A77A-3A8E9E164D9C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844" y="214290"/>
            <a:ext cx="7772400" cy="1470025"/>
          </a:xfrm>
        </p:spPr>
        <p:txBody>
          <a:bodyPr/>
          <a:lstStyle/>
          <a:p>
            <a:r>
              <a:rPr lang="en-US" b="1" i="1" dirty="0">
                <a:solidFill>
                  <a:schemeClr val="tx2"/>
                </a:solidFill>
              </a:rPr>
              <a:t>JAR/FAR 21</a:t>
            </a:r>
            <a:endParaRPr lang="fa-IR" dirty="0">
              <a:solidFill>
                <a:schemeClr val="tx2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14282" y="1357298"/>
            <a:ext cx="86439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dirty="0"/>
              <a:t>JAR/FAR 21 contains the ‘Certification Procedures for Aircraft and Related Products and</a:t>
            </a:r>
          </a:p>
          <a:p>
            <a:pPr algn="l"/>
            <a:r>
              <a:rPr lang="en-US" dirty="0"/>
              <a:t>Parts’ for JAA and FAA certification respectively. JAR 21 deals with:</a:t>
            </a:r>
            <a:endParaRPr lang="fa-IR" dirty="0"/>
          </a:p>
        </p:txBody>
      </p:sp>
      <p:sp>
        <p:nvSpPr>
          <p:cNvPr id="5" name="Rectangle 4"/>
          <p:cNvSpPr/>
          <p:nvPr/>
        </p:nvSpPr>
        <p:spPr>
          <a:xfrm>
            <a:off x="428596" y="2571744"/>
            <a:ext cx="792961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dirty="0"/>
              <a:t>1 Procedural requirements for the issue of type certificates and changes to those </a:t>
            </a:r>
            <a:r>
              <a:rPr lang="en-US" dirty="0" smtClean="0"/>
              <a:t>certificates, the </a:t>
            </a:r>
            <a:r>
              <a:rPr lang="en-US" dirty="0"/>
              <a:t>issue of standard certificates of </a:t>
            </a:r>
            <a:r>
              <a:rPr lang="en-US" dirty="0" smtClean="0"/>
              <a:t>airworthiness</a:t>
            </a:r>
            <a:endParaRPr lang="en-US" dirty="0"/>
          </a:p>
          <a:p>
            <a:pPr algn="l"/>
            <a:r>
              <a:rPr lang="en-US" dirty="0"/>
              <a:t>2 Procedural requirements for the approval of certain parts </a:t>
            </a:r>
          </a:p>
          <a:p>
            <a:pPr algn="l"/>
            <a:r>
              <a:rPr lang="en-US" dirty="0"/>
              <a:t>3 Procedural requirements for the approval of organizations related to the subject of </a:t>
            </a:r>
            <a:r>
              <a:rPr lang="en-US" dirty="0" smtClean="0"/>
              <a:t>the previous </a:t>
            </a:r>
            <a:r>
              <a:rPr lang="en-US" dirty="0"/>
              <a:t>points.</a:t>
            </a:r>
          </a:p>
          <a:p>
            <a:pPr algn="l"/>
            <a:r>
              <a:rPr lang="en-US" dirty="0"/>
              <a:t>4 Rules governing the holders of any certificate or approval specified in the previous points.</a:t>
            </a: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214290"/>
            <a:ext cx="8229600" cy="4525963"/>
          </a:xfrm>
        </p:spPr>
        <p:txBody>
          <a:bodyPr>
            <a:normAutofit lnSpcReduction="10000"/>
          </a:bodyPr>
          <a:lstStyle/>
          <a:p>
            <a:pPr algn="l" rtl="0"/>
            <a:r>
              <a:rPr lang="en-US" b="1" dirty="0">
                <a:solidFill>
                  <a:schemeClr val="tx2"/>
                </a:solidFill>
              </a:rPr>
              <a:t>JAR/CS-VLA. Very Light </a:t>
            </a:r>
            <a:r>
              <a:rPr lang="en-US" b="1" dirty="0" err="1">
                <a:solidFill>
                  <a:schemeClr val="tx2"/>
                </a:solidFill>
              </a:rPr>
              <a:t>Aeroplanes</a:t>
            </a:r>
            <a:endParaRPr lang="en-US" b="1" dirty="0">
              <a:solidFill>
                <a:schemeClr val="tx2"/>
              </a:solidFill>
            </a:endParaRPr>
          </a:p>
          <a:p>
            <a:pPr algn="l" rtl="0">
              <a:buNone/>
            </a:pPr>
            <a:r>
              <a:rPr lang="en-US" dirty="0"/>
              <a:t>This includes </a:t>
            </a:r>
            <a:r>
              <a:rPr lang="en-US" dirty="0" err="1"/>
              <a:t>aeroplanes</a:t>
            </a:r>
            <a:r>
              <a:rPr lang="en-US" dirty="0"/>
              <a:t> with a single engine (spark or compression ignition) having no </a:t>
            </a:r>
            <a:r>
              <a:rPr lang="en-US" dirty="0" smtClean="0"/>
              <a:t>more than </a:t>
            </a:r>
            <a:r>
              <a:rPr lang="en-US" dirty="0"/>
              <a:t>two seats, with a maximum certificated take-off weight of not more than 750 kg and </a:t>
            </a:r>
            <a:r>
              <a:rPr lang="en-US" dirty="0" smtClean="0"/>
              <a:t>a stalling </a:t>
            </a:r>
            <a:r>
              <a:rPr lang="en-US" dirty="0"/>
              <a:t>speed in the landing configuration of not more than 45 knots (CAS). The approval </a:t>
            </a:r>
            <a:r>
              <a:rPr lang="en-US" dirty="0" smtClean="0"/>
              <a:t>to be </a:t>
            </a:r>
            <a:r>
              <a:rPr lang="en-US" dirty="0"/>
              <a:t>given must be for day-VFR51 only.</a:t>
            </a:r>
            <a:endParaRPr lang="fa-IR" dirty="0"/>
          </a:p>
        </p:txBody>
      </p:sp>
      <p:sp>
        <p:nvSpPr>
          <p:cNvPr id="4" name="Rectangle 3"/>
          <p:cNvSpPr/>
          <p:nvPr/>
        </p:nvSpPr>
        <p:spPr>
          <a:xfrm>
            <a:off x="928662" y="4572008"/>
            <a:ext cx="80010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dirty="0"/>
              <a:t>In the United States, where the requirements have been adopted </a:t>
            </a:r>
            <a:r>
              <a:rPr lang="en-US" dirty="0" smtClean="0"/>
              <a:t> the </a:t>
            </a:r>
            <a:r>
              <a:rPr lang="en-US" dirty="0"/>
              <a:t>VLA certification for night flight and IFR52 is possible, in compliance with the additional</a:t>
            </a:r>
          </a:p>
          <a:p>
            <a:pPr algn="l" rtl="0"/>
            <a:r>
              <a:rPr lang="en-US" dirty="0"/>
              <a:t>requirements of AC 23–11. In Europe, this possibility has not yet been approved.</a:t>
            </a: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428604"/>
            <a:ext cx="8715436" cy="4525963"/>
          </a:xfrm>
        </p:spPr>
        <p:txBody>
          <a:bodyPr>
            <a:normAutofit fontScale="85000" lnSpcReduction="10000"/>
          </a:bodyPr>
          <a:lstStyle/>
          <a:p>
            <a:pPr algn="l" rtl="0"/>
            <a:r>
              <a:rPr lang="en-US" b="1" dirty="0">
                <a:solidFill>
                  <a:schemeClr val="tx2"/>
                </a:solidFill>
              </a:rPr>
              <a:t>JAR/FAR/CS-23. Normal, Utility, Aerobatic, </a:t>
            </a:r>
            <a:r>
              <a:rPr lang="en-US" b="1" dirty="0" smtClean="0">
                <a:solidFill>
                  <a:schemeClr val="tx2"/>
                </a:solidFill>
              </a:rPr>
              <a:t>and Commuter </a:t>
            </a:r>
            <a:r>
              <a:rPr lang="en-US" b="1" dirty="0">
                <a:solidFill>
                  <a:schemeClr val="tx2"/>
                </a:solidFill>
              </a:rPr>
              <a:t>Category </a:t>
            </a:r>
            <a:r>
              <a:rPr lang="en-US" b="1" dirty="0" err="1">
                <a:solidFill>
                  <a:schemeClr val="tx2"/>
                </a:solidFill>
              </a:rPr>
              <a:t>Aeroplanes</a:t>
            </a:r>
            <a:endParaRPr lang="en-US" b="1" dirty="0">
              <a:solidFill>
                <a:schemeClr val="tx2"/>
              </a:solidFill>
            </a:endParaRPr>
          </a:p>
          <a:p>
            <a:pPr algn="l" rtl="0">
              <a:buNone/>
            </a:pPr>
            <a:r>
              <a:rPr lang="en-US" dirty="0"/>
              <a:t>1 Aeroplanes in the Normal, Utility, and Aerobatic categories that have a seating </a:t>
            </a:r>
            <a:r>
              <a:rPr lang="en-US" dirty="0" smtClean="0"/>
              <a:t>configuration, excluding </a:t>
            </a:r>
            <a:r>
              <a:rPr lang="en-US" dirty="0"/>
              <a:t>the pilot seat(s), of nine or fewer and a maximum certificated </a:t>
            </a:r>
            <a:r>
              <a:rPr lang="en-US" dirty="0" smtClean="0"/>
              <a:t>take-off weight </a:t>
            </a:r>
            <a:r>
              <a:rPr lang="en-US" dirty="0"/>
              <a:t>of 5670 kg (12 500 lb) or less</a:t>
            </a:r>
            <a:r>
              <a:rPr lang="en-US" dirty="0" smtClean="0"/>
              <a:t>.</a:t>
            </a:r>
            <a:endParaRPr lang="fa-IR" dirty="0" smtClean="0"/>
          </a:p>
          <a:p>
            <a:pPr algn="l" rtl="0"/>
            <a:r>
              <a:rPr lang="en-US" dirty="0"/>
              <a:t>2 Propeller-driven, twin-engine </a:t>
            </a:r>
            <a:r>
              <a:rPr lang="en-US" dirty="0" err="1"/>
              <a:t>aeroplanes</a:t>
            </a:r>
            <a:r>
              <a:rPr lang="en-US" dirty="0"/>
              <a:t> in the Commuter category that have a </a:t>
            </a:r>
            <a:r>
              <a:rPr lang="en-US" dirty="0" smtClean="0"/>
              <a:t>seating configuration</a:t>
            </a:r>
            <a:r>
              <a:rPr lang="en-US" dirty="0"/>
              <a:t>, excluding the pilot seat(s), of 19 or fewer and a maximum certificated </a:t>
            </a:r>
            <a:r>
              <a:rPr lang="en-US" dirty="0" smtClean="0"/>
              <a:t>takeoff weight </a:t>
            </a:r>
            <a:r>
              <a:rPr lang="en-US" dirty="0"/>
              <a:t>of 8618 kg (19 000 lb) or less.</a:t>
            </a: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214290"/>
            <a:ext cx="8229600" cy="4525963"/>
          </a:xfrm>
        </p:spPr>
        <p:txBody>
          <a:bodyPr>
            <a:normAutofit fontScale="92500"/>
          </a:bodyPr>
          <a:lstStyle/>
          <a:p>
            <a:pPr algn="l" rtl="0"/>
            <a:r>
              <a:rPr lang="en-US" b="1" dirty="0">
                <a:solidFill>
                  <a:schemeClr val="tx2"/>
                </a:solidFill>
              </a:rPr>
              <a:t>JAR/CS-25. Large </a:t>
            </a:r>
            <a:r>
              <a:rPr lang="en-US" b="1" dirty="0" err="1">
                <a:solidFill>
                  <a:schemeClr val="tx2"/>
                </a:solidFill>
              </a:rPr>
              <a:t>Aeroplanes</a:t>
            </a:r>
            <a:r>
              <a:rPr lang="en-US" b="1" dirty="0">
                <a:solidFill>
                  <a:schemeClr val="tx2"/>
                </a:solidFill>
              </a:rPr>
              <a:t>/FAR </a:t>
            </a:r>
            <a:r>
              <a:rPr lang="en-US" b="1" dirty="0" smtClean="0">
                <a:solidFill>
                  <a:schemeClr val="tx2"/>
                </a:solidFill>
              </a:rPr>
              <a:t>25. Transport </a:t>
            </a:r>
            <a:r>
              <a:rPr lang="en-US" b="1" dirty="0">
                <a:solidFill>
                  <a:schemeClr val="tx2"/>
                </a:solidFill>
              </a:rPr>
              <a:t>Category Airplanes</a:t>
            </a:r>
          </a:p>
          <a:p>
            <a:pPr algn="l" rtl="0">
              <a:buNone/>
            </a:pPr>
            <a:r>
              <a:rPr lang="en-US" dirty="0"/>
              <a:t>These comprise:</a:t>
            </a:r>
          </a:p>
          <a:p>
            <a:pPr algn="l" rtl="0">
              <a:buNone/>
            </a:pPr>
            <a:r>
              <a:rPr lang="en-US" dirty="0" smtClean="0"/>
              <a:t> </a:t>
            </a:r>
            <a:r>
              <a:rPr lang="en-US" dirty="0"/>
              <a:t>Large </a:t>
            </a:r>
            <a:r>
              <a:rPr lang="en-US" dirty="0" smtClean="0"/>
              <a:t>turbine-powered </a:t>
            </a:r>
            <a:r>
              <a:rPr lang="en-US" dirty="0" err="1" smtClean="0"/>
              <a:t>aeroplanes</a:t>
            </a:r>
            <a:r>
              <a:rPr lang="en-US" dirty="0" smtClean="0"/>
              <a:t> (JAA/EASA)</a:t>
            </a:r>
          </a:p>
          <a:p>
            <a:pPr algn="l" rtl="0">
              <a:buNone/>
            </a:pPr>
            <a:r>
              <a:rPr lang="en-US" dirty="0" smtClean="0"/>
              <a:t> Transport category airplanes (FAA).</a:t>
            </a:r>
          </a:p>
          <a:p>
            <a:pPr algn="l" rtl="0">
              <a:buNone/>
            </a:pPr>
            <a:endParaRPr lang="en-US" dirty="0" smtClean="0"/>
          </a:p>
          <a:p>
            <a:pPr algn="l" rtl="0"/>
            <a:r>
              <a:rPr lang="en-US" dirty="0" smtClean="0"/>
              <a:t>Note. There are no limitations as regards weight, number of engines, and number of occupants.</a:t>
            </a: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428604"/>
            <a:ext cx="8229600" cy="5786478"/>
          </a:xfrm>
        </p:spPr>
        <p:txBody>
          <a:bodyPr>
            <a:normAutofit/>
          </a:bodyPr>
          <a:lstStyle/>
          <a:p>
            <a:pPr algn="l" rtl="0"/>
            <a:r>
              <a:rPr lang="en-US" b="1" dirty="0"/>
              <a:t>JAR/CS-27. Small Rotorcraft/FAR 27.</a:t>
            </a:r>
          </a:p>
          <a:p>
            <a:pPr algn="l" rtl="0">
              <a:buNone/>
            </a:pPr>
            <a:r>
              <a:rPr lang="en-US" b="1" dirty="0"/>
              <a:t>Normal Category Rotorcraft</a:t>
            </a:r>
          </a:p>
          <a:p>
            <a:pPr algn="l" rtl="0">
              <a:buNone/>
            </a:pPr>
            <a:r>
              <a:rPr lang="en-US" dirty="0"/>
              <a:t>Rotorcraft with a maximum weight of 3175 kg (7000 lb) or less and nine or less passenger seats.</a:t>
            </a:r>
          </a:p>
          <a:p>
            <a:pPr algn="l" rtl="0">
              <a:buNone/>
            </a:pPr>
            <a:r>
              <a:rPr lang="en-US" dirty="0"/>
              <a:t>Multi-engine rotorcraft may be type certificated as Category A provided the requirements </a:t>
            </a:r>
            <a:r>
              <a:rPr lang="en-US" dirty="0" smtClean="0"/>
              <a:t>referenced in </a:t>
            </a:r>
            <a:r>
              <a:rPr lang="en-US" dirty="0"/>
              <a:t>Appendix C are met.</a:t>
            </a:r>
          </a:p>
          <a:p>
            <a:pPr algn="l" rtl="0">
              <a:buNone/>
            </a:pPr>
            <a:r>
              <a:rPr lang="en-US" dirty="0"/>
              <a:t>Note. For Category A definition, see the Notes on JAR/FAR/CS-29.</a:t>
            </a: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42852"/>
            <a:ext cx="8643998" cy="6215106"/>
          </a:xfrm>
        </p:spPr>
        <p:txBody>
          <a:bodyPr>
            <a:noAutofit/>
          </a:bodyPr>
          <a:lstStyle/>
          <a:p>
            <a:pPr algn="l" rtl="0"/>
            <a:r>
              <a:rPr lang="en-US" sz="1800" b="1" dirty="0"/>
              <a:t>JAR/CS-29. Large Rotorcraft/FAR </a:t>
            </a:r>
            <a:r>
              <a:rPr lang="en-US" sz="1800" b="1" dirty="0" smtClean="0"/>
              <a:t>29. Transport </a:t>
            </a:r>
            <a:r>
              <a:rPr lang="en-US" sz="1800" b="1" dirty="0"/>
              <a:t>Category Rotorcraft</a:t>
            </a:r>
          </a:p>
          <a:p>
            <a:pPr algn="l" rtl="0">
              <a:buNone/>
            </a:pPr>
            <a:r>
              <a:rPr lang="en-US" sz="1800" dirty="0"/>
              <a:t>Rotorcraft categories are as follows:</a:t>
            </a:r>
          </a:p>
          <a:p>
            <a:pPr algn="l" rtl="0">
              <a:buNone/>
            </a:pPr>
            <a:r>
              <a:rPr lang="en-US" sz="1800" dirty="0"/>
              <a:t>1 Rotorcraft must be certificated in accordance with either the Category A or Category </a:t>
            </a:r>
            <a:r>
              <a:rPr lang="en-US" sz="1800" dirty="0" smtClean="0"/>
              <a:t>B requirements </a:t>
            </a:r>
            <a:r>
              <a:rPr lang="en-US" sz="1800" dirty="0"/>
              <a:t>of JAR/FAR/CS-29. A multi-engine rotorcraft may be certificated as both</a:t>
            </a:r>
          </a:p>
          <a:p>
            <a:pPr algn="l" rtl="0">
              <a:buNone/>
            </a:pPr>
            <a:r>
              <a:rPr lang="en-US" sz="1800" dirty="0"/>
              <a:t>Category A and Category B, with appropriate and different operating limitations for each</a:t>
            </a:r>
          </a:p>
          <a:p>
            <a:pPr algn="l" rtl="0">
              <a:buNone/>
            </a:pPr>
            <a:r>
              <a:rPr lang="en-US" sz="1800" dirty="0"/>
              <a:t>category.</a:t>
            </a:r>
          </a:p>
          <a:p>
            <a:pPr algn="l" rtl="0">
              <a:buNone/>
            </a:pPr>
            <a:r>
              <a:rPr lang="en-US" sz="1800" dirty="0"/>
              <a:t>2 Rotorcraft with a maximum weight greater than 9072 kg (20 000 lb) and 10 or more</a:t>
            </a:r>
          </a:p>
          <a:p>
            <a:pPr algn="l" rtl="0">
              <a:buNone/>
            </a:pPr>
            <a:r>
              <a:rPr lang="en-US" sz="1800" dirty="0"/>
              <a:t>passenger seats must be type certificated as Category A rotorcraft.</a:t>
            </a:r>
          </a:p>
          <a:p>
            <a:pPr algn="l" rtl="0">
              <a:buNone/>
            </a:pPr>
            <a:r>
              <a:rPr lang="en-US" sz="1800" dirty="0"/>
              <a:t>3 Rotorcraft with a maximum weight greater than 9072 kg (20 000 lb) and nine or less</a:t>
            </a:r>
          </a:p>
          <a:p>
            <a:pPr algn="l" rtl="0">
              <a:buNone/>
            </a:pPr>
            <a:r>
              <a:rPr lang="en-US" sz="1800" dirty="0"/>
              <a:t>passenger seats may be type certificated as Category B rotorcraft provided the Category</a:t>
            </a:r>
          </a:p>
          <a:p>
            <a:pPr algn="l" rtl="0">
              <a:buNone/>
            </a:pPr>
            <a:r>
              <a:rPr lang="en-US" sz="1800" dirty="0"/>
              <a:t>A requirements of Subparts C, D, E, and F of JAR/FAR/CS-29 are met</a:t>
            </a:r>
            <a:r>
              <a:rPr lang="en-US" sz="1800" dirty="0" smtClean="0"/>
              <a:t>.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285728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algn="l" rtl="0"/>
            <a:r>
              <a:rPr lang="en-US" b="1" dirty="0"/>
              <a:t>FAR 31. Manned Free Balloons</a:t>
            </a:r>
          </a:p>
          <a:p>
            <a:pPr algn="l" rtl="0"/>
            <a:r>
              <a:rPr lang="en-US" dirty="0"/>
              <a:t>1 Captive gas balloons deriving lift from a captive lighter-than-air gas.</a:t>
            </a:r>
          </a:p>
          <a:p>
            <a:pPr algn="l" rtl="0"/>
            <a:r>
              <a:rPr lang="en-US" dirty="0"/>
              <a:t>2 Hot-air balloons deriving lift from heated air</a:t>
            </a:r>
            <a:r>
              <a:rPr lang="en-US" dirty="0" smtClean="0"/>
              <a:t>.</a:t>
            </a:r>
          </a:p>
          <a:p>
            <a:pPr algn="l" rtl="0"/>
            <a:endParaRPr lang="en-US" dirty="0"/>
          </a:p>
          <a:p>
            <a:pPr algn="l" rtl="0"/>
            <a:r>
              <a:rPr lang="en-US" dirty="0" smtClean="0"/>
              <a:t>Notes</a:t>
            </a:r>
            <a:r>
              <a:rPr lang="en-US" dirty="0"/>
              <a:t>. There are no limitations on weight and number of occupants. The certification maximum</a:t>
            </a:r>
          </a:p>
          <a:p>
            <a:pPr algn="l" rtl="0">
              <a:buNone/>
            </a:pPr>
            <a:r>
              <a:rPr lang="en-US" dirty="0"/>
              <a:t>weight is the highest weight at which compliance with each applicable requirement of</a:t>
            </a:r>
          </a:p>
          <a:p>
            <a:pPr algn="l" rtl="0">
              <a:buNone/>
            </a:pPr>
            <a:r>
              <a:rPr lang="en-US" dirty="0"/>
              <a:t>this part is shown.</a:t>
            </a: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285728"/>
            <a:ext cx="8229600" cy="5857916"/>
          </a:xfrm>
        </p:spPr>
        <p:txBody>
          <a:bodyPr/>
          <a:lstStyle/>
          <a:p>
            <a:pPr algn="l" rtl="0"/>
            <a:r>
              <a:rPr lang="en-US" b="1" dirty="0"/>
              <a:t>JAR/CS-VLR. Very Light Rotorcraft</a:t>
            </a:r>
          </a:p>
          <a:p>
            <a:pPr algn="l" rtl="0"/>
            <a:r>
              <a:rPr lang="en-US" dirty="0"/>
              <a:t>Very light rotorcraft with a single engine (spark or compression ignition) having no more </a:t>
            </a:r>
            <a:r>
              <a:rPr lang="en-US" dirty="0" smtClean="0"/>
              <a:t>than two </a:t>
            </a:r>
            <a:r>
              <a:rPr lang="en-US" dirty="0"/>
              <a:t>seats, with a maximum certificated take-off weight of not more than 600 kg. The approval</a:t>
            </a:r>
          </a:p>
          <a:p>
            <a:pPr algn="l" rtl="0"/>
            <a:r>
              <a:rPr lang="en-US" dirty="0"/>
              <a:t>has to be for day-VFR only.</a:t>
            </a: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44" y="500042"/>
            <a:ext cx="8229600" cy="4525963"/>
          </a:xfrm>
        </p:spPr>
        <p:txBody>
          <a:bodyPr/>
          <a:lstStyle/>
          <a:p>
            <a:pPr algn="l" rtl="0"/>
            <a:r>
              <a:rPr lang="en-US" b="1" i="1" dirty="0"/>
              <a:t>Airworthiness standards for unmanned aircraft</a:t>
            </a:r>
          </a:p>
          <a:p>
            <a:pPr algn="l" rtl="0"/>
            <a:r>
              <a:rPr lang="en-US" dirty="0"/>
              <a:t>These aircraft are internationally known as Unmanned Aerial Vehicles (UAVs) </a:t>
            </a:r>
            <a:r>
              <a:rPr lang="en-US" dirty="0" smtClean="0"/>
              <a:t>or Uninhabited </a:t>
            </a:r>
            <a:r>
              <a:rPr lang="en-US" dirty="0"/>
              <a:t>Aerial Vehicles (UAVs), and also as Remotely Piloted Vehicles (RPVs) and</a:t>
            </a:r>
          </a:p>
          <a:p>
            <a:pPr algn="l" rtl="0">
              <a:buNone/>
            </a:pPr>
            <a:r>
              <a:rPr lang="en-US" dirty="0"/>
              <a:t>Remotely Operated Aircraft (ROAs).</a:t>
            </a:r>
            <a:endParaRPr lang="fa-IR" dirty="0"/>
          </a:p>
        </p:txBody>
      </p:sp>
      <p:sp>
        <p:nvSpPr>
          <p:cNvPr id="4" name="Rectangle 3"/>
          <p:cNvSpPr/>
          <p:nvPr/>
        </p:nvSpPr>
        <p:spPr>
          <a:xfrm>
            <a:off x="357158" y="4714884"/>
            <a:ext cx="81439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400" dirty="0"/>
              <a:t>We should not be misled by the title: at the time of writing (July 2005), no official </a:t>
            </a:r>
            <a:r>
              <a:rPr lang="en-US" sz="2400" dirty="0" smtClean="0"/>
              <a:t>airworthiness standards </a:t>
            </a:r>
            <a:r>
              <a:rPr lang="en-US" sz="2400" dirty="0"/>
              <a:t>for UAVs exist.</a:t>
            </a:r>
            <a:endParaRPr lang="fa-I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708871" y="285728"/>
            <a:ext cx="6454584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en-US" dirty="0" smtClean="0"/>
              <a:t>Two main parts of airworthiness is:</a:t>
            </a:r>
          </a:p>
          <a:p>
            <a:pPr algn="l"/>
            <a:r>
              <a:rPr lang="en-US" dirty="0" smtClean="0"/>
              <a:t>Ground tests</a:t>
            </a:r>
          </a:p>
          <a:p>
            <a:pPr algn="l"/>
            <a:r>
              <a:rPr lang="en-US" dirty="0" smtClean="0"/>
              <a:t>Flight test</a:t>
            </a: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2857496"/>
            <a:ext cx="8229600" cy="1143000"/>
          </a:xfrm>
        </p:spPr>
        <p:txBody>
          <a:bodyPr>
            <a:normAutofit fontScale="90000"/>
          </a:bodyPr>
          <a:lstStyle/>
          <a:p>
            <a:pPr algn="l" rtl="0"/>
            <a:r>
              <a:rPr lang="en-US" sz="2200" dirty="0"/>
              <a:t>In a similar way, FAR 21 deals with:</a:t>
            </a:r>
            <a:br>
              <a:rPr lang="en-US" sz="2200" dirty="0"/>
            </a:br>
            <a:r>
              <a:rPr lang="en-US" sz="2200" dirty="0"/>
              <a:t>1 Procedural requirements for the issue of type certificates and changes to those </a:t>
            </a:r>
            <a:r>
              <a:rPr lang="en-US" sz="2200" dirty="0" smtClean="0"/>
              <a:t>certificates, the </a:t>
            </a:r>
            <a:r>
              <a:rPr lang="en-US" sz="2200" dirty="0"/>
              <a:t>issue of production certificates, the issue </a:t>
            </a:r>
            <a:r>
              <a:rPr lang="en-US" sz="2200" dirty="0" smtClean="0"/>
              <a:t>of airworthiness certificates</a:t>
            </a:r>
            <a:br>
              <a:rPr lang="en-US" sz="2200" dirty="0" smtClean="0"/>
            </a:br>
            <a:r>
              <a:rPr lang="en-US" sz="2200" dirty="0"/>
              <a:t/>
            </a:r>
            <a:br>
              <a:rPr lang="en-US" sz="2200" dirty="0"/>
            </a:br>
            <a:r>
              <a:rPr lang="en-US" sz="2200" dirty="0"/>
              <a:t>2 Rules governing the holders of any certificate </a:t>
            </a: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/>
              <a:t/>
            </a:r>
            <a:br>
              <a:rPr lang="en-US" sz="2200" dirty="0"/>
            </a:br>
            <a:r>
              <a:rPr lang="en-US" sz="2200" dirty="0"/>
              <a:t>3 Procedural requirements for the approval of certain materials, parts, </a:t>
            </a:r>
            <a:r>
              <a:rPr lang="en-US" sz="2200" dirty="0" smtClean="0"/>
              <a:t>processes</a:t>
            </a:r>
            <a:r>
              <a:rPr lang="en-US" sz="2200" dirty="0"/>
              <a:t/>
            </a:r>
            <a:br>
              <a:rPr lang="en-US" sz="2200" dirty="0"/>
            </a:b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9588" y="428604"/>
            <a:ext cx="8420130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14290"/>
            <a:ext cx="16573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9" y="1081088"/>
            <a:ext cx="7929618" cy="5205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57166"/>
            <a:ext cx="334327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46" y="1214422"/>
            <a:ext cx="8886854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285728"/>
            <a:ext cx="9144000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5000636"/>
            <a:ext cx="463867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0"/>
            <a:ext cx="6572296" cy="6694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42910" y="428604"/>
            <a:ext cx="10715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STRESS</a:t>
            </a:r>
          </a:p>
        </p:txBody>
      </p:sp>
      <p:sp>
        <p:nvSpPr>
          <p:cNvPr id="6" name="Rectangle 5"/>
          <p:cNvSpPr/>
          <p:nvPr/>
        </p:nvSpPr>
        <p:spPr>
          <a:xfrm>
            <a:off x="857224" y="1000108"/>
            <a:ext cx="8877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STRAIN</a:t>
            </a:r>
          </a:p>
        </p:txBody>
      </p:sp>
      <p:sp>
        <p:nvSpPr>
          <p:cNvPr id="7" name="Rectangle 6"/>
          <p:cNvSpPr/>
          <p:nvPr/>
        </p:nvSpPr>
        <p:spPr>
          <a:xfrm>
            <a:off x="928662" y="1428736"/>
            <a:ext cx="22069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/>
              <a:t>Poisson’s Ratio Effect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0100" y="1857364"/>
            <a:ext cx="13532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/>
              <a:t>Shear Strain</a:t>
            </a:r>
          </a:p>
        </p:txBody>
      </p:sp>
      <p:sp>
        <p:nvSpPr>
          <p:cNvPr id="9" name="Rectangle 8"/>
          <p:cNvSpPr/>
          <p:nvPr/>
        </p:nvSpPr>
        <p:spPr>
          <a:xfrm>
            <a:off x="1000100" y="2357430"/>
            <a:ext cx="12502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/>
              <a:t>Strain Rate</a:t>
            </a:r>
          </a:p>
        </p:txBody>
      </p:sp>
      <p:sp>
        <p:nvSpPr>
          <p:cNvPr id="10" name="Rectangle 9"/>
          <p:cNvSpPr/>
          <p:nvPr/>
        </p:nvSpPr>
        <p:spPr>
          <a:xfrm>
            <a:off x="1000100" y="2928934"/>
            <a:ext cx="34081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/>
              <a:t>Elongation and Reduction of Area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71538" y="3500438"/>
            <a:ext cx="2159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TENSILE PROPERTIES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071538" y="4214818"/>
            <a:ext cx="24870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/>
              <a:t>Modulus of Elasticity (E)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142976" y="4857760"/>
            <a:ext cx="37500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/>
              <a:t>Tensile Proportional Limit Stress (Ftp)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214414" y="5429264"/>
            <a:ext cx="31112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/>
              <a:t>Tensile Yield Stress (TYS or </a:t>
            </a:r>
            <a:r>
              <a:rPr lang="en-US" b="1" i="1" dirty="0" err="1" smtClean="0"/>
              <a:t>Fty</a:t>
            </a:r>
            <a:r>
              <a:rPr lang="en-US" b="1" i="1" dirty="0" smtClean="0"/>
              <a:t>)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214414" y="5857892"/>
            <a:ext cx="35219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/>
              <a:t>Tensile Ultimate Stress (TUS or </a:t>
            </a:r>
            <a:r>
              <a:rPr lang="en-US" b="1" i="1" dirty="0" err="1" smtClean="0"/>
              <a:t>Fty</a:t>
            </a:r>
            <a:r>
              <a:rPr lang="en-US" b="1" i="1" dirty="0" smtClean="0"/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000100" y="571480"/>
            <a:ext cx="7872821" cy="5831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42910" y="357166"/>
            <a:ext cx="27692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COMPRESSIVE PROPERTIES</a:t>
            </a:r>
          </a:p>
        </p:txBody>
      </p:sp>
      <p:sp>
        <p:nvSpPr>
          <p:cNvPr id="5" name="Rectangle 4"/>
          <p:cNvSpPr/>
          <p:nvPr/>
        </p:nvSpPr>
        <p:spPr>
          <a:xfrm>
            <a:off x="714348" y="1000108"/>
            <a:ext cx="34225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/>
              <a:t>Compressive Ultimate Stress (</a:t>
            </a:r>
            <a:r>
              <a:rPr lang="en-US" b="1" i="1" dirty="0" err="1" smtClean="0"/>
              <a:t>Fcu</a:t>
            </a:r>
            <a:r>
              <a:rPr lang="en-US" b="1" i="1" dirty="0" smtClean="0"/>
              <a:t>)</a:t>
            </a:r>
          </a:p>
        </p:txBody>
      </p:sp>
      <p:sp>
        <p:nvSpPr>
          <p:cNvPr id="6" name="Rectangle 5"/>
          <p:cNvSpPr/>
          <p:nvPr/>
        </p:nvSpPr>
        <p:spPr>
          <a:xfrm>
            <a:off x="857224" y="1571612"/>
            <a:ext cx="36867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/>
              <a:t>Compressive Yield Stress (CYS or </a:t>
            </a:r>
            <a:r>
              <a:rPr lang="en-US" b="1" i="1" dirty="0" err="1" smtClean="0"/>
              <a:t>Fcy</a:t>
            </a:r>
            <a:r>
              <a:rPr lang="en-US" b="1" i="1" dirty="0" smtClean="0"/>
              <a:t>)</a:t>
            </a:r>
          </a:p>
        </p:txBody>
      </p:sp>
      <p:sp>
        <p:nvSpPr>
          <p:cNvPr id="7" name="Rectangle 6"/>
          <p:cNvSpPr/>
          <p:nvPr/>
        </p:nvSpPr>
        <p:spPr>
          <a:xfrm>
            <a:off x="928662" y="2071678"/>
            <a:ext cx="20345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SHEAR PROPERTIES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0100" y="2571744"/>
            <a:ext cx="2398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/>
              <a:t>Modulus of Rigidity (G)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43363" y="3128963"/>
            <a:ext cx="105727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9"/>
          <p:cNvSpPr/>
          <p:nvPr/>
        </p:nvSpPr>
        <p:spPr>
          <a:xfrm>
            <a:off x="928662" y="3857628"/>
            <a:ext cx="38862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/>
              <a:t>Proportional Limit Stress in Shear (</a:t>
            </a:r>
            <a:r>
              <a:rPr lang="en-US" b="1" i="1" dirty="0" err="1" smtClean="0"/>
              <a:t>Fsp</a:t>
            </a:r>
            <a:r>
              <a:rPr lang="en-US" b="1" i="1" dirty="0" smtClean="0"/>
              <a:t>)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285784" y="4572008"/>
            <a:ext cx="75009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 smtClean="0"/>
              <a:t>Yield and Ultimate Stresses in Shear (SYS or </a:t>
            </a:r>
            <a:r>
              <a:rPr lang="en-US" b="1" i="1" dirty="0" err="1" smtClean="0"/>
              <a:t>Fsy</a:t>
            </a:r>
            <a:r>
              <a:rPr lang="en-US" b="1" i="1" dirty="0" smtClean="0"/>
              <a:t>) and (SUS or </a:t>
            </a:r>
            <a:r>
              <a:rPr lang="en-US" b="1" i="1" dirty="0" err="1" smtClean="0"/>
              <a:t>Fsu</a:t>
            </a:r>
            <a:r>
              <a:rPr lang="en-US" b="1" i="1" dirty="0" smtClean="0"/>
              <a:t>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000100" y="5214950"/>
            <a:ext cx="22702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BEARING PROPERTIES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57224" y="5643578"/>
            <a:ext cx="75009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 smtClean="0"/>
              <a:t>Bearing Yield and Ultimate Stresses (BYS or </a:t>
            </a:r>
            <a:r>
              <a:rPr lang="en-US" b="1" i="1" dirty="0" err="1" smtClean="0"/>
              <a:t>Fbry</a:t>
            </a:r>
            <a:r>
              <a:rPr lang="en-US" b="1" i="1" dirty="0" smtClean="0"/>
              <a:t>) and (BUS or </a:t>
            </a:r>
            <a:r>
              <a:rPr lang="en-US" b="1" i="1" dirty="0" err="1" smtClean="0"/>
              <a:t>Fbru</a:t>
            </a:r>
            <a:r>
              <a:rPr lang="en-US" b="1" i="1" dirty="0" smtClean="0"/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00034" y="357166"/>
            <a:ext cx="24363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TEMPERATURE EFFECTS</a:t>
            </a:r>
          </a:p>
        </p:txBody>
      </p:sp>
      <p:sp>
        <p:nvSpPr>
          <p:cNvPr id="5" name="Rectangle 4"/>
          <p:cNvSpPr/>
          <p:nvPr/>
        </p:nvSpPr>
        <p:spPr>
          <a:xfrm>
            <a:off x="928662" y="1142984"/>
            <a:ext cx="18606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/>
              <a:t>Low Temperature</a:t>
            </a:r>
          </a:p>
        </p:txBody>
      </p:sp>
      <p:sp>
        <p:nvSpPr>
          <p:cNvPr id="6" name="Rectangle 5"/>
          <p:cNvSpPr/>
          <p:nvPr/>
        </p:nvSpPr>
        <p:spPr>
          <a:xfrm>
            <a:off x="1142944" y="1571612"/>
            <a:ext cx="80010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dirty="0" smtClean="0"/>
              <a:t>Temperatures below room temperature generally cause an increase in strength properties of metallic alloys. Ductility, fracture toughness, and elongation usually</a:t>
            </a:r>
          </a:p>
          <a:p>
            <a:pPr algn="l" rtl="0"/>
            <a:r>
              <a:rPr lang="en-US" dirty="0" smtClean="0"/>
              <a:t>decrease. For specific information, see the applicable chapter and references noted therein.</a:t>
            </a:r>
          </a:p>
        </p:txBody>
      </p:sp>
      <p:sp>
        <p:nvSpPr>
          <p:cNvPr id="7" name="Rectangle 6"/>
          <p:cNvSpPr/>
          <p:nvPr/>
        </p:nvSpPr>
        <p:spPr>
          <a:xfrm>
            <a:off x="571472" y="3143248"/>
            <a:ext cx="22953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/>
              <a:t>Elevated Temperature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2976" y="3441680"/>
            <a:ext cx="800102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dirty="0" smtClean="0"/>
              <a:t>Temperatures above room temperature usually cause a decrease in the strength properties of metallic alloys. This decrease is dependent on many factors, such</a:t>
            </a:r>
          </a:p>
          <a:p>
            <a:pPr algn="l" rtl="0"/>
            <a:r>
              <a:rPr lang="en-US" dirty="0" smtClean="0"/>
              <a:t>as temperature and the time of exposure which may degrade the heat treatment condition, or cause a metallurgical change. Ductility may increase or decrease with increasing temperature depending on the same variables.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76767" y="428604"/>
            <a:ext cx="36526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/>
              <a:t>Creep and Stress-Rupture Properties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1000108"/>
            <a:ext cx="5705475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1" dirty="0"/>
              <a:t>EASA Part 21</a:t>
            </a:r>
            <a:br>
              <a:rPr lang="en-US" b="1" i="1" dirty="0"/>
            </a:br>
            <a:endParaRPr lang="fa-IR" sz="2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l" rtl="0"/>
            <a:r>
              <a:rPr lang="en-US" dirty="0" smtClean="0"/>
              <a:t>As we previously mentioned, this document replaces JAR 21, which remains the core of the</a:t>
            </a:r>
            <a:br>
              <a:rPr lang="en-US" dirty="0" smtClean="0"/>
            </a:br>
            <a:r>
              <a:rPr lang="en-US" dirty="0" smtClean="0"/>
              <a:t>same document. The changes to the JAR document reflect the new legal status of the EASA towards the national authorities and a full revision of the document in light of the JAA certification experience.</a:t>
            </a:r>
          </a:p>
          <a:p>
            <a:pPr algn="l" rtl="0"/>
            <a:endParaRPr lang="en-US" b="1" dirty="0" smtClean="0"/>
          </a:p>
          <a:p>
            <a:pPr algn="l" rtl="0"/>
            <a:r>
              <a:rPr lang="en-US" b="1" dirty="0" smtClean="0"/>
              <a:t>Type certificates</a:t>
            </a:r>
          </a:p>
          <a:p>
            <a:pPr algn="l" rtl="0">
              <a:buNone/>
            </a:pPr>
            <a:r>
              <a:rPr lang="en-US" dirty="0" smtClean="0"/>
              <a:t>Subpart </a:t>
            </a:r>
            <a:r>
              <a:rPr lang="en-US" dirty="0"/>
              <a:t>H of Part 21 (Article 21A.184) includes the ‘Restricted type </a:t>
            </a:r>
            <a:r>
              <a:rPr lang="en-US" dirty="0" smtClean="0"/>
              <a:t>certificates’ missing in JAR </a:t>
            </a:r>
            <a:r>
              <a:rPr lang="en-US" dirty="0"/>
              <a:t>21. </a:t>
            </a: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609600"/>
            <a:ext cx="7772400" cy="1470025"/>
          </a:xfrm>
        </p:spPr>
        <p:txBody>
          <a:bodyPr/>
          <a:lstStyle/>
          <a:p>
            <a:r>
              <a:rPr lang="fa-IR" b="1" dirty="0"/>
              <a:t>الزامات مواد </a:t>
            </a:r>
            <a:r>
              <a:rPr lang="ar-SA" b="1" dirty="0"/>
              <a:t>وعناصر فلزی برای سازه­های</a:t>
            </a:r>
            <a:r>
              <a:rPr lang="fa-IR" b="1" dirty="0"/>
              <a:t> وسایل نقلیۀ </a:t>
            </a:r>
            <a:r>
              <a:rPr lang="ar-SA" b="1" dirty="0"/>
              <a:t>هوا فضایی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89660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8" y="857250"/>
            <a:ext cx="86582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96275272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" y="628650"/>
            <a:ext cx="9010650" cy="560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53304502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" y="1509713"/>
            <a:ext cx="8763000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26324842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6909816" cy="287833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819400" y="762000"/>
            <a:ext cx="34307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/>
              <a:t>راستایاصلی</a:t>
            </a:r>
            <a:r>
              <a:rPr lang="en-US" baseline="30000" dirty="0"/>
              <a:t>a</a:t>
            </a:r>
            <a:r>
              <a:rPr lang="fa-IR" dirty="0"/>
              <a:t> آزمايش براي آلياژهاي مختلف</a:t>
            </a:r>
            <a:endParaRPr lang="en-US" dirty="0"/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143000" y="4724400"/>
            <a:ext cx="70866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63538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</a:t>
            </a:r>
            <a:r>
              <a:rPr kumimoji="0" lang="fa-IR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B Zar" pitchFamily="2" charset="-78"/>
              </a:rPr>
              <a:t>: اگرچه</a:t>
            </a:r>
            <a:r>
              <a:rPr kumimoji="0" lang="fa-I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B Zar" pitchFamily="2" charset="-78"/>
              </a:rPr>
              <a:t> به جهت تعیين خواص مكانيكي، مي­بايست اين خواص در دو يا سه راستای دانه­بندی تعيين شوند، </a:t>
            </a:r>
          </a:p>
          <a:p>
            <a:pPr marL="0" marR="0" lvl="0" indent="363538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B Zar" pitchFamily="2" charset="-78"/>
              </a:rPr>
              <a:t>راستای اوليۀ تست همان راستایی است كه بطور معمول مورد استفاده قرار مي­گيرد.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63538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B Zar" pitchFamily="2" charset="-78"/>
              </a:rPr>
              <a:t>b</a:t>
            </a:r>
            <a:r>
              <a:rPr kumimoji="0" lang="fa-I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B Zar" pitchFamily="2" charset="-78"/>
              </a:rPr>
              <a:t>: به ويژه­گي­هاي مكانيكي قابل كاربرد مراجعه شود.</a:t>
            </a:r>
            <a:endParaRPr kumimoji="0" lang="fa-I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831697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1200" y="381000"/>
            <a:ext cx="4743450" cy="9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48400" y="1752600"/>
            <a:ext cx="1581150" cy="808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1071" y="2743200"/>
            <a:ext cx="1959429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457200"/>
            <a:ext cx="3017838" cy="9525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609600" y="3810000"/>
            <a:ext cx="8001000" cy="2590800"/>
          </a:xfrm>
        </p:spPr>
        <p:txBody>
          <a:bodyPr>
            <a:normAutofit fontScale="70000" lnSpcReduction="20000"/>
          </a:bodyPr>
          <a:lstStyle/>
          <a:p>
            <a:pPr algn="just" rtl="1"/>
            <a:r>
              <a:rPr lang="fa-IR" dirty="0">
                <a:solidFill>
                  <a:schemeClr val="tx1"/>
                </a:solidFill>
              </a:rPr>
              <a:t>اطلاعات انتشارترک خستگي ممکن است از طریق چند نوع نمونۀ آزمایش مکانیک شکست، همانطور که در </a:t>
            </a:r>
            <a:r>
              <a:rPr lang="en-US" dirty="0">
                <a:solidFill>
                  <a:schemeClr val="tx1"/>
                </a:solidFill>
              </a:rPr>
              <a:t>ASTM E647</a:t>
            </a:r>
            <a:r>
              <a:rPr lang="fa-IR" dirty="0">
                <a:solidFill>
                  <a:schemeClr val="tx1"/>
                </a:solidFill>
              </a:rPr>
              <a:t> توصیف شده است،بدست آيد. دو معیار اصلی برای پذیرش اطلاعات بدست آمده وجود دارد. یک معیار این است که یک </a:t>
            </a:r>
            <a:r>
              <a:rPr lang="fa-IR" dirty="0" smtClean="0">
                <a:solidFill>
                  <a:schemeClr val="tx1"/>
                </a:solidFill>
              </a:rPr>
              <a:t>فرمول معتبربرای </a:t>
            </a:r>
            <a:r>
              <a:rPr lang="fa-IR" dirty="0">
                <a:solidFill>
                  <a:schemeClr val="tx1"/>
                </a:solidFill>
              </a:rPr>
              <a:t>تعيين ضريب شدت </a:t>
            </a:r>
            <a:r>
              <a:rPr lang="fa-IR" dirty="0" smtClean="0">
                <a:solidFill>
                  <a:schemeClr val="tx1"/>
                </a:solidFill>
              </a:rPr>
              <a:t>تنش در </a:t>
            </a:r>
            <a:r>
              <a:rPr lang="fa-IR" dirty="0">
                <a:solidFill>
                  <a:schemeClr val="tx1"/>
                </a:solidFill>
              </a:rPr>
              <a:t>نمونه، موجود باشد؛ معیار دیگر این است که تنش­های خالصبدست آمده از طریق روابطاوليۀمقاومت مصالح، کمتر از هشتاد درصد (80%)استحکام </a:t>
            </a:r>
            <a:r>
              <a:rPr lang="fa-IR" dirty="0" smtClean="0">
                <a:solidFill>
                  <a:schemeClr val="tx1"/>
                </a:solidFill>
              </a:rPr>
              <a:t>تسلیم کششي </a:t>
            </a:r>
            <a:r>
              <a:rPr lang="fa-IR" dirty="0">
                <a:solidFill>
                  <a:schemeClr val="tx1"/>
                </a:solidFill>
              </a:rPr>
              <a:t>مواد باشد.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Stress intensity factor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9209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33400"/>
            <a:ext cx="7772400" cy="1470025"/>
          </a:xfrm>
        </p:spPr>
        <p:txBody>
          <a:bodyPr>
            <a:normAutofit/>
          </a:bodyPr>
          <a:lstStyle/>
          <a:p>
            <a:pPr algn="just" rtl="1"/>
            <a:r>
              <a:rPr lang="fa-IR" sz="2200" dirty="0"/>
              <a:t>در آزمایشات، اطلاعات اصلی مانند طول­های ترک، </a:t>
            </a:r>
            <a:r>
              <a:rPr lang="en-US" sz="2200" dirty="0"/>
              <a:t>a</a:t>
            </a:r>
            <a:r>
              <a:rPr lang="fa-IR" sz="2200" dirty="0"/>
              <a:t>، و تعداد سيكل­هاي مرتبط با آنها، </a:t>
            </a:r>
            <a:r>
              <a:rPr lang="en-US" sz="2200" dirty="0"/>
              <a:t>N</a:t>
            </a:r>
            <a:r>
              <a:rPr lang="fa-IR" sz="2200" dirty="0"/>
              <a:t>، بدست مي آیند. مقادیر رشد-ترک بعنوان شیب­ها، یا متوسط شیب­ها در </a:t>
            </a:r>
            <a:r>
              <a:rPr lang="fa-IR" sz="2200" dirty="0" smtClean="0"/>
              <a:t>بخش­هاي مختلف </a:t>
            </a:r>
            <a:r>
              <a:rPr lang="fa-IR" sz="2200" dirty="0"/>
              <a:t>منحني رسم شده از اطلاعات آزمايش، تفسیر می­شوند</a:t>
            </a:r>
            <a:r>
              <a:rPr lang="fa-IR" dirty="0"/>
              <a:t>. </a:t>
            </a:r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2"/>
          <a:stretch>
            <a:fillRect/>
          </a:stretch>
        </p:blipFill>
        <p:spPr>
          <a:xfrm>
            <a:off x="1295400" y="2362200"/>
            <a:ext cx="68580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21862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1828800" y="1219200"/>
            <a:ext cx="5905805" cy="477905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886200" y="838200"/>
            <a:ext cx="13949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/>
              <a:t>منحني رشد ترك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056531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85786" y="500042"/>
            <a:ext cx="22002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FATIGUE PROPERTIES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62025" y="1247774"/>
            <a:ext cx="7748076" cy="4681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609600"/>
            <a:ext cx="7772400" cy="1470025"/>
          </a:xfrm>
        </p:spPr>
        <p:txBody>
          <a:bodyPr/>
          <a:lstStyle/>
          <a:p>
            <a:r>
              <a:rPr lang="fa-IR" dirty="0"/>
              <a:t>اتصالات </a:t>
            </a:r>
            <a:r>
              <a:rPr lang="fa-IR" dirty="0" smtClean="0"/>
              <a:t>مکانیکی با </a:t>
            </a:r>
            <a:r>
              <a:rPr lang="fa-IR" dirty="0"/>
              <a:t>پیچ و پرچ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2438400"/>
            <a:ext cx="8229600" cy="2819400"/>
          </a:xfrm>
        </p:spPr>
        <p:txBody>
          <a:bodyPr>
            <a:normAutofit/>
          </a:bodyPr>
          <a:lstStyle/>
          <a:p>
            <a:pPr algn="just" rtl="1"/>
            <a:r>
              <a:rPr lang="fa-IR" dirty="0" smtClean="0">
                <a:solidFill>
                  <a:schemeClr val="tx1"/>
                </a:solidFill>
              </a:rPr>
              <a:t>مقاومت­های برشی از طریق آزمایش برش بحرانی در وضعیت برش تکی یا برش مضاعف تعیین خواهند شد. نتایج آزمایش برش مضاعفک ه مطابق باآزمایش شمارۀ</a:t>
            </a:r>
            <a:r>
              <a:rPr lang="fa-IR" u="sng" dirty="0" smtClean="0">
                <a:solidFill>
                  <a:schemeClr val="tx1"/>
                </a:solidFill>
              </a:rPr>
              <a:t>13</a:t>
            </a:r>
            <a:r>
              <a:rPr lang="fa-IR" dirty="0" smtClean="0">
                <a:solidFill>
                  <a:schemeClr val="tx1"/>
                </a:solidFill>
              </a:rPr>
              <a:t>از استاندارد</a:t>
            </a:r>
            <a:r>
              <a:rPr lang="en-US" dirty="0" smtClean="0">
                <a:solidFill>
                  <a:schemeClr val="tx1"/>
                </a:solidFill>
              </a:rPr>
              <a:t>NASM 1312</a:t>
            </a:r>
            <a:r>
              <a:rPr lang="fa-IR" dirty="0" smtClean="0">
                <a:solidFill>
                  <a:schemeClr val="tx1"/>
                </a:solidFill>
              </a:rPr>
              <a:t>، انجام شده، بر نتایج برش تکی ارجحیت دارد.</a:t>
            </a:r>
            <a:endParaRPr lang="en-US" dirty="0">
              <a:solidFill>
                <a:schemeClr val="tx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2065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>
            <a:normAutofit fontScale="70000" lnSpcReduction="20000"/>
          </a:bodyPr>
          <a:lstStyle/>
          <a:p>
            <a:pPr algn="l" rtl="0"/>
            <a:r>
              <a:rPr lang="en-US" b="1" dirty="0"/>
              <a:t>Airworthiness </a:t>
            </a:r>
            <a:r>
              <a:rPr lang="en-US" b="1" dirty="0" smtClean="0"/>
              <a:t>certificates</a:t>
            </a:r>
            <a:endParaRPr lang="en-US" b="1" dirty="0"/>
          </a:p>
          <a:p>
            <a:pPr algn="l" rtl="0">
              <a:buNone/>
            </a:pPr>
            <a:r>
              <a:rPr lang="en-US" dirty="0"/>
              <a:t>Subpart H of Part 21 (Article 21A.173) classifies the airworthiness certificates as follows:</a:t>
            </a:r>
          </a:p>
          <a:p>
            <a:pPr algn="l" rtl="0">
              <a:buNone/>
            </a:pPr>
            <a:r>
              <a:rPr lang="en-US" dirty="0"/>
              <a:t>1 A certificate of airworthiness shall be issued to aircraft which conform to a type </a:t>
            </a:r>
            <a:r>
              <a:rPr lang="en-US" dirty="0" smtClean="0"/>
              <a:t>certificate that </a:t>
            </a:r>
            <a:r>
              <a:rPr lang="en-US" dirty="0"/>
              <a:t>has been issued in accordance with this Part.</a:t>
            </a:r>
          </a:p>
          <a:p>
            <a:pPr algn="l" rtl="0">
              <a:buNone/>
            </a:pPr>
            <a:r>
              <a:rPr lang="en-US" dirty="0"/>
              <a:t>2 Restricted certificates of airworthiness shall be issued to aircraft:</a:t>
            </a:r>
          </a:p>
          <a:p>
            <a:pPr algn="l" rtl="0">
              <a:buNone/>
            </a:pPr>
            <a:r>
              <a:rPr lang="en-US" dirty="0"/>
              <a:t>(a) that conform to a Restricted type certificate that has been issued in accordance </a:t>
            </a:r>
            <a:r>
              <a:rPr lang="en-US" dirty="0" smtClean="0"/>
              <a:t>with this </a:t>
            </a:r>
            <a:r>
              <a:rPr lang="en-US" dirty="0"/>
              <a:t>Part, or</a:t>
            </a:r>
          </a:p>
          <a:p>
            <a:pPr algn="l" rtl="0">
              <a:buNone/>
            </a:pPr>
            <a:r>
              <a:rPr lang="en-US" dirty="0"/>
              <a:t>(b) that have been shown to the Agency to comply with specific certification </a:t>
            </a:r>
            <a:r>
              <a:rPr lang="en-US" dirty="0" smtClean="0"/>
              <a:t>specifications ensuring </a:t>
            </a:r>
            <a:r>
              <a:rPr lang="en-US" dirty="0"/>
              <a:t>adequate safety</a:t>
            </a:r>
          </a:p>
          <a:p>
            <a:pPr algn="l" rtl="0">
              <a:buNone/>
            </a:pPr>
            <a:r>
              <a:rPr lang="en-US" dirty="0"/>
              <a:t>3 Permits to fly shall be issued to aircraft that do not meet, or have not been shown to </a:t>
            </a:r>
            <a:r>
              <a:rPr lang="en-US" dirty="0" smtClean="0"/>
              <a:t>meet, applicable </a:t>
            </a:r>
            <a:r>
              <a:rPr lang="en-US" dirty="0"/>
              <a:t>certification specifications but are capable of safe flight under defined conditions.</a:t>
            </a: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533400"/>
            <a:ext cx="7772400" cy="1470025"/>
          </a:xfrm>
        </p:spPr>
        <p:txBody>
          <a:bodyPr/>
          <a:lstStyle/>
          <a:p>
            <a:r>
              <a:rPr lang="fa-IR" dirty="0"/>
              <a:t>اتصالات جوش­ذوبی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1219200" y="1709928"/>
            <a:ext cx="6183145" cy="44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1968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214290"/>
            <a:ext cx="8229600" cy="4525963"/>
          </a:xfrm>
        </p:spPr>
        <p:txBody>
          <a:bodyPr>
            <a:normAutofit lnSpcReduction="10000"/>
          </a:bodyPr>
          <a:lstStyle/>
          <a:p>
            <a:pPr algn="l" rtl="0"/>
            <a:r>
              <a:rPr lang="en-US" dirty="0"/>
              <a:t>The certificates in 1 are equivalent to the Standard certificates of airworthiness of JAR </a:t>
            </a:r>
            <a:r>
              <a:rPr lang="en-US" dirty="0" smtClean="0"/>
              <a:t>2.</a:t>
            </a:r>
            <a:endParaRPr lang="en-US" dirty="0"/>
          </a:p>
          <a:p>
            <a:pPr algn="l" rtl="0"/>
            <a:r>
              <a:rPr lang="en-US" dirty="0"/>
              <a:t>The certificates in 2 are consequent to the Restricted type certificates and do not exist in</a:t>
            </a:r>
          </a:p>
          <a:p>
            <a:pPr algn="l" rtl="0">
              <a:buNone/>
            </a:pPr>
            <a:r>
              <a:rPr lang="en-US" dirty="0"/>
              <a:t>JAR 21.</a:t>
            </a:r>
          </a:p>
          <a:p>
            <a:pPr algn="l" rtl="0"/>
            <a:r>
              <a:rPr lang="en-US" dirty="0"/>
              <a:t>The certificates in 3 have the characteristics of the Special certificates of </a:t>
            </a:r>
            <a:r>
              <a:rPr lang="en-US" dirty="0" smtClean="0"/>
              <a:t>airworthiness currently </a:t>
            </a:r>
            <a:r>
              <a:rPr lang="en-US" dirty="0"/>
              <a:t>issued by national authorities and are not included in JAR 21</a:t>
            </a:r>
            <a:endParaRPr lang="fa-IR" dirty="0"/>
          </a:p>
        </p:txBody>
      </p:sp>
      <p:sp>
        <p:nvSpPr>
          <p:cNvPr id="4" name="Rectangle 3"/>
          <p:cNvSpPr/>
          <p:nvPr/>
        </p:nvSpPr>
        <p:spPr>
          <a:xfrm>
            <a:off x="785786" y="4786322"/>
            <a:ext cx="79296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b="1" dirty="0"/>
              <a:t>Environmental protection</a:t>
            </a:r>
          </a:p>
          <a:p>
            <a:pPr algn="l"/>
            <a:r>
              <a:rPr lang="en-US" dirty="0"/>
              <a:t>Part 21 of the type certification includes the designation of applicable environmental </a:t>
            </a:r>
            <a:r>
              <a:rPr lang="en-US" dirty="0" smtClean="0"/>
              <a:t>protection requirements </a:t>
            </a:r>
            <a:r>
              <a:rPr lang="en-US" dirty="0"/>
              <a:t>and certification specifications, missing in JAR 21.</a:t>
            </a: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357166"/>
            <a:ext cx="8534752" cy="5857916"/>
          </a:xfrm>
        </p:spPr>
        <p:txBody>
          <a:bodyPr>
            <a:normAutofit fontScale="70000" lnSpcReduction="20000"/>
          </a:bodyPr>
          <a:lstStyle/>
          <a:p>
            <a:pPr algn="ctr" rtl="0"/>
            <a:r>
              <a:rPr lang="en-US" b="1" i="1" dirty="0">
                <a:solidFill>
                  <a:schemeClr val="tx2"/>
                </a:solidFill>
              </a:rPr>
              <a:t>Structure of aircraft airworthiness </a:t>
            </a:r>
            <a:r>
              <a:rPr lang="en-US" b="1" i="1" dirty="0" smtClean="0">
                <a:solidFill>
                  <a:schemeClr val="tx2"/>
                </a:solidFill>
              </a:rPr>
              <a:t>standards</a:t>
            </a:r>
          </a:p>
          <a:p>
            <a:pPr algn="l" rtl="0"/>
            <a:endParaRPr lang="en-US" b="1" i="1" dirty="0"/>
          </a:p>
          <a:p>
            <a:pPr algn="l" rtl="0"/>
            <a:endParaRPr lang="en-US" b="1" i="1" dirty="0"/>
          </a:p>
          <a:p>
            <a:pPr algn="l" rtl="0">
              <a:buNone/>
            </a:pPr>
            <a:r>
              <a:rPr lang="en-US" dirty="0"/>
              <a:t>If we look at the airworthiness standards for aircraft certification (JAR/CS-22, JAR/CS-VLA,</a:t>
            </a:r>
          </a:p>
          <a:p>
            <a:pPr algn="l" rtl="0">
              <a:buNone/>
            </a:pPr>
            <a:r>
              <a:rPr lang="en-US" dirty="0"/>
              <a:t>JAR/CS-VLR, JAR/FAR/CS-23, -25, -27, and -29), we note a common structure that </a:t>
            </a:r>
            <a:r>
              <a:rPr lang="en-US" dirty="0" smtClean="0"/>
              <a:t>entails a </a:t>
            </a:r>
            <a:r>
              <a:rPr lang="en-US" dirty="0"/>
              <a:t>certain unity and uniformity. </a:t>
            </a:r>
            <a:endParaRPr lang="en-US" dirty="0" smtClean="0"/>
          </a:p>
          <a:p>
            <a:pPr algn="l" rtl="0">
              <a:buNone/>
            </a:pPr>
            <a:endParaRPr lang="en-US" dirty="0"/>
          </a:p>
          <a:p>
            <a:pPr algn="l" rtl="0">
              <a:buNone/>
            </a:pPr>
            <a:r>
              <a:rPr lang="en-US" dirty="0" smtClean="0"/>
              <a:t>Apart </a:t>
            </a:r>
            <a:r>
              <a:rPr lang="en-US" dirty="0"/>
              <a:t>from the forewords, the lists of pages, etc., we find ‘subparts’</a:t>
            </a:r>
          </a:p>
          <a:p>
            <a:pPr algn="l" rtl="0">
              <a:buNone/>
            </a:pPr>
            <a:r>
              <a:rPr lang="en-US" dirty="0"/>
              <a:t>and ‘appendices’. As mentioned previously, the JARs/CS also contain advisory material.</a:t>
            </a:r>
          </a:p>
          <a:p>
            <a:pPr algn="l" rtl="0">
              <a:buNone/>
            </a:pPr>
            <a:endParaRPr lang="en-US" dirty="0" smtClean="0"/>
          </a:p>
          <a:p>
            <a:pPr algn="l" rtl="0">
              <a:buNone/>
            </a:pPr>
            <a:r>
              <a:rPr lang="en-US" dirty="0" smtClean="0"/>
              <a:t>Each </a:t>
            </a:r>
            <a:r>
              <a:rPr lang="en-US" dirty="0"/>
              <a:t>subpart contains paragraphs under a title (e.g. ‘Ground Loads’, ‘Control Systems</a:t>
            </a:r>
            <a:r>
              <a:rPr lang="en-US" dirty="0" smtClean="0"/>
              <a:t>’, etc</a:t>
            </a:r>
            <a:r>
              <a:rPr lang="en-US" dirty="0"/>
              <a:t>.), and it is of interest to see that, in all the above standards, the same topics are </a:t>
            </a:r>
            <a:r>
              <a:rPr lang="en-US" dirty="0" smtClean="0"/>
              <a:t>generally dealt </a:t>
            </a:r>
            <a:r>
              <a:rPr lang="en-US" dirty="0"/>
              <a:t>with in paragraphs bearing the same number (e.g. ‘Weight limits’ paragraph XX.25</a:t>
            </a:r>
            <a:r>
              <a:rPr lang="en-US" dirty="0" smtClean="0"/>
              <a:t>; ‘</a:t>
            </a:r>
            <a:r>
              <a:rPr lang="en-US" dirty="0"/>
              <a:t>Materials and workmanship’ paragraph XX.603; etc.). This makes it easier to pass from </a:t>
            </a:r>
            <a:r>
              <a:rPr lang="en-US" dirty="0" smtClean="0"/>
              <a:t>one standard </a:t>
            </a:r>
            <a:r>
              <a:rPr lang="en-US" dirty="0"/>
              <a:t>to another, and to define comparisons when that is needed.</a:t>
            </a: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214290"/>
            <a:ext cx="8229600" cy="6286544"/>
          </a:xfrm>
        </p:spPr>
        <p:txBody>
          <a:bodyPr>
            <a:normAutofit fontScale="47500" lnSpcReduction="20000"/>
          </a:bodyPr>
          <a:lstStyle/>
          <a:p>
            <a:pPr algn="l" rtl="0">
              <a:tabLst>
                <a:tab pos="2244725" algn="l"/>
              </a:tabLst>
            </a:pPr>
            <a:r>
              <a:rPr lang="en-US" sz="5500" dirty="0" smtClean="0"/>
              <a:t>Some </a:t>
            </a:r>
            <a:r>
              <a:rPr lang="en-US" sz="5500" dirty="0"/>
              <a:t>details of this structure are as follows:</a:t>
            </a:r>
          </a:p>
          <a:p>
            <a:pPr algn="l" rtl="0">
              <a:buNone/>
              <a:tabLst>
                <a:tab pos="2244725" algn="l"/>
              </a:tabLst>
            </a:pPr>
            <a:r>
              <a:rPr lang="en-US" sz="5500" dirty="0"/>
              <a:t>1 Subpart A: General. This Subpart provides information about the types and </a:t>
            </a:r>
            <a:r>
              <a:rPr lang="en-US" sz="5500" dirty="0" smtClean="0"/>
              <a:t>categories of </a:t>
            </a:r>
            <a:r>
              <a:rPr lang="en-US" sz="5500" dirty="0"/>
              <a:t>aircraft to which the standard is applicable</a:t>
            </a:r>
            <a:r>
              <a:rPr lang="en-US" sz="5500" dirty="0" smtClean="0"/>
              <a:t>.</a:t>
            </a:r>
          </a:p>
          <a:p>
            <a:pPr algn="l" rtl="0">
              <a:buNone/>
              <a:tabLst>
                <a:tab pos="2244725" algn="l"/>
              </a:tabLst>
            </a:pPr>
            <a:endParaRPr lang="en-US" sz="5500" dirty="0"/>
          </a:p>
          <a:p>
            <a:pPr algn="l" rtl="0">
              <a:buNone/>
              <a:tabLst>
                <a:tab pos="2244725" algn="l"/>
              </a:tabLst>
            </a:pPr>
            <a:r>
              <a:rPr lang="en-US" sz="5500" dirty="0"/>
              <a:t>2 Subpart B: Flight. This Subpart deals with the flight tests to be carried out to show </a:t>
            </a:r>
            <a:r>
              <a:rPr lang="en-US" sz="5500" dirty="0" smtClean="0"/>
              <a:t>compliance with </a:t>
            </a:r>
            <a:r>
              <a:rPr lang="en-US" sz="5500" dirty="0"/>
              <a:t>the requirements for performance, controllability and maneuverability, </a:t>
            </a:r>
            <a:r>
              <a:rPr lang="en-US" sz="5500" dirty="0" smtClean="0"/>
              <a:t>stability, etc</a:t>
            </a:r>
            <a:r>
              <a:rPr lang="en-US" sz="5500" dirty="0"/>
              <a:t>. It is worth stating that this Subpart does not exclusively cover certification </a:t>
            </a:r>
            <a:r>
              <a:rPr lang="en-US" sz="5500" dirty="0" smtClean="0"/>
              <a:t>flight tests</a:t>
            </a:r>
            <a:r>
              <a:rPr lang="en-US" sz="5500" dirty="0"/>
              <a:t>; other Subparts contain some requirements that must be complied with </a:t>
            </a:r>
            <a:r>
              <a:rPr lang="en-US" sz="5500" dirty="0" smtClean="0"/>
              <a:t>through flight </a:t>
            </a:r>
            <a:r>
              <a:rPr lang="en-US" sz="5500" dirty="0"/>
              <a:t>tests</a:t>
            </a:r>
            <a:r>
              <a:rPr lang="en-US" sz="5500" dirty="0" smtClean="0"/>
              <a:t>.</a:t>
            </a:r>
          </a:p>
          <a:p>
            <a:pPr algn="l" rtl="0">
              <a:tabLst>
                <a:tab pos="2244725" algn="l"/>
              </a:tabLst>
            </a:pPr>
            <a:endParaRPr lang="en-US" sz="5500" dirty="0"/>
          </a:p>
          <a:p>
            <a:pPr algn="l" rtl="0">
              <a:buNone/>
              <a:tabLst>
                <a:tab pos="2244725" algn="l"/>
              </a:tabLst>
            </a:pPr>
            <a:r>
              <a:rPr lang="en-US" sz="5500" dirty="0"/>
              <a:t>3 Subpart C: Structure. This Subpart contains the requirements for flight and ground </a:t>
            </a:r>
            <a:r>
              <a:rPr lang="en-US" sz="5500" dirty="0" smtClean="0"/>
              <a:t>load assessment</a:t>
            </a:r>
            <a:r>
              <a:rPr lang="en-US" sz="5500" dirty="0"/>
              <a:t>, and for structural design of airframes, control systems, landing gears, </a:t>
            </a:r>
            <a:r>
              <a:rPr lang="en-US" sz="5500" dirty="0" smtClean="0"/>
              <a:t>and other </a:t>
            </a:r>
            <a:r>
              <a:rPr lang="en-US" sz="5500" dirty="0"/>
              <a:t>components. Crashworthiness and fatigue requirement parameters are also provided.</a:t>
            </a:r>
            <a:endParaRPr lang="fa-IR" sz="55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214290"/>
            <a:ext cx="8229600" cy="6286544"/>
          </a:xfrm>
        </p:spPr>
        <p:txBody>
          <a:bodyPr>
            <a:normAutofit fontScale="62500" lnSpcReduction="20000"/>
          </a:bodyPr>
          <a:lstStyle/>
          <a:p>
            <a:pPr algn="l" rtl="0">
              <a:buNone/>
            </a:pPr>
            <a:r>
              <a:rPr lang="en-US" dirty="0"/>
              <a:t>4</a:t>
            </a:r>
            <a:r>
              <a:rPr lang="en-US" sz="3800" dirty="0"/>
              <a:t> Subpart D: Design and Construction. This Subpart deals with the design </a:t>
            </a:r>
            <a:r>
              <a:rPr lang="en-US" sz="3800" dirty="0" smtClean="0"/>
              <a:t>technique, materials</a:t>
            </a:r>
            <a:r>
              <a:rPr lang="en-US" sz="3800" dirty="0"/>
              <a:t>, safety factors, control system and landing gear design, structural tests to be </a:t>
            </a:r>
            <a:r>
              <a:rPr lang="en-US" sz="3800" dirty="0" smtClean="0"/>
              <a:t>carried out</a:t>
            </a:r>
            <a:r>
              <a:rPr lang="en-US" sz="3800" dirty="0"/>
              <a:t>, cockpit and passenger cabin design, fire protection and flutter requirements, etc.</a:t>
            </a:r>
          </a:p>
          <a:p>
            <a:pPr algn="l" rtl="0"/>
            <a:r>
              <a:rPr lang="en-US" sz="3800" dirty="0"/>
              <a:t>5 Subpart E: Power Plant. This Subpart contains the requirements for power plant </a:t>
            </a:r>
            <a:r>
              <a:rPr lang="en-US" sz="3800" dirty="0" smtClean="0"/>
              <a:t>installations and </a:t>
            </a:r>
            <a:r>
              <a:rPr lang="en-US" sz="3800" dirty="0"/>
              <a:t>related systems (like fuel, oil, exhaust systems, etc.). Power plant </a:t>
            </a:r>
            <a:r>
              <a:rPr lang="en-US" sz="3800" dirty="0" smtClean="0"/>
              <a:t>controls, accessories</a:t>
            </a:r>
            <a:r>
              <a:rPr lang="en-US" sz="3800" dirty="0"/>
              <a:t>, and fire protection are also considered.</a:t>
            </a:r>
          </a:p>
          <a:p>
            <a:pPr algn="l" rtl="0"/>
            <a:r>
              <a:rPr lang="en-US" sz="3800" dirty="0"/>
              <a:t>6 Subpart G: Operating Limitations and Information. This Subpart provides </a:t>
            </a:r>
            <a:r>
              <a:rPr lang="en-US" sz="3800" dirty="0" smtClean="0"/>
              <a:t>requirements for </a:t>
            </a:r>
            <a:r>
              <a:rPr lang="en-US" sz="3800" dirty="0"/>
              <a:t>all the information that must be available to the pilot and other personnel </a:t>
            </a:r>
            <a:r>
              <a:rPr lang="en-US" sz="3800" dirty="0" smtClean="0"/>
              <a:t>for correct </a:t>
            </a:r>
            <a:r>
              <a:rPr lang="en-US" sz="3800" dirty="0"/>
              <a:t>aircraft operations: from marking and placards, to the flight manual content.</a:t>
            </a:r>
          </a:p>
          <a:p>
            <a:pPr algn="l" rtl="0"/>
            <a:r>
              <a:rPr lang="en-US" sz="3800" dirty="0"/>
              <a:t>7 Appendices. These documents are of various natures; they can provide simplified </a:t>
            </a:r>
            <a:r>
              <a:rPr lang="en-US" sz="3800" dirty="0" smtClean="0"/>
              <a:t>design load criteria, test procedures for assessment of material flammability, instructions for continued </a:t>
            </a:r>
            <a:r>
              <a:rPr lang="en-US" sz="3800" dirty="0"/>
              <a:t>airworthiness, and other information.</a:t>
            </a:r>
            <a:endParaRPr lang="fa-IR" sz="3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i="1" dirty="0">
                <a:solidFill>
                  <a:schemeClr val="tx2"/>
                </a:solidFill>
              </a:rPr>
              <a:t>Aircraft airworthiness standard applicability</a:t>
            </a:r>
            <a:endParaRPr lang="fa-IR" dirty="0">
              <a:solidFill>
                <a:schemeClr val="tx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l" rtl="0"/>
            <a:r>
              <a:rPr lang="en-US" b="1" dirty="0"/>
              <a:t>JAR/CS-22. </a:t>
            </a:r>
            <a:r>
              <a:rPr lang="en-US" b="1" dirty="0" smtClean="0"/>
              <a:t>Sailplanes (glider) </a:t>
            </a:r>
            <a:r>
              <a:rPr lang="en-US" b="1" dirty="0"/>
              <a:t>and Powered Sailplanes</a:t>
            </a:r>
          </a:p>
          <a:p>
            <a:pPr algn="l" rtl="0">
              <a:buNone/>
            </a:pPr>
            <a:r>
              <a:rPr lang="en-US" dirty="0"/>
              <a:t>1 Sailplanes with a maximum weight not exceeding 750 kg.</a:t>
            </a:r>
          </a:p>
          <a:p>
            <a:pPr algn="l" rtl="0">
              <a:buNone/>
            </a:pPr>
            <a:r>
              <a:rPr lang="en-US" dirty="0"/>
              <a:t>2 Single-engine (spark or compression ignition) powered sailplanes with a design value </a:t>
            </a:r>
            <a:r>
              <a:rPr lang="en-US" i="1" dirty="0" smtClean="0"/>
              <a:t>W/b2 </a:t>
            </a:r>
            <a:r>
              <a:rPr lang="en-US" dirty="0" smtClean="0"/>
              <a:t>(weight </a:t>
            </a:r>
            <a:r>
              <a:rPr lang="en-US" dirty="0"/>
              <a:t>to span2) not greater than 3 (</a:t>
            </a:r>
            <a:r>
              <a:rPr lang="en-US" i="1" dirty="0"/>
              <a:t>W in kg, b in m), and </a:t>
            </a:r>
            <a:r>
              <a:rPr lang="en-US" i="1" dirty="0" smtClean="0"/>
              <a:t>maximum weight </a:t>
            </a:r>
            <a:r>
              <a:rPr lang="en-US" i="1" dirty="0"/>
              <a:t>not </a:t>
            </a:r>
            <a:r>
              <a:rPr lang="en-US" i="1" dirty="0" smtClean="0"/>
              <a:t>exceeding </a:t>
            </a:r>
            <a:r>
              <a:rPr lang="en-US" dirty="0" smtClean="0"/>
              <a:t>850 </a:t>
            </a:r>
            <a:r>
              <a:rPr lang="en-US" dirty="0"/>
              <a:t>kg</a:t>
            </a:r>
            <a:r>
              <a:rPr lang="en-US" dirty="0" smtClean="0"/>
              <a:t>.</a:t>
            </a:r>
          </a:p>
          <a:p>
            <a:pPr algn="l" rtl="0">
              <a:buNone/>
            </a:pPr>
            <a:endParaRPr lang="en-US" dirty="0"/>
          </a:p>
          <a:p>
            <a:pPr algn="l" rtl="0"/>
            <a:r>
              <a:rPr lang="en-US" dirty="0"/>
              <a:t>The maximum number of occupants for both sailplanes and powered sailplanes must </a:t>
            </a:r>
            <a:r>
              <a:rPr lang="en-US" dirty="0" smtClean="0"/>
              <a:t>not exceed </a:t>
            </a:r>
            <a:r>
              <a:rPr lang="en-US" dirty="0"/>
              <a:t>two.</a:t>
            </a: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</TotalTime>
  <Words>2008</Words>
  <Application>Microsoft Office PowerPoint</Application>
  <PresentationFormat>On-screen Show (4:3)</PresentationFormat>
  <Paragraphs>155</Paragraphs>
  <Slides>40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5" baseType="lpstr">
      <vt:lpstr>Arial</vt:lpstr>
      <vt:lpstr>B Zar</vt:lpstr>
      <vt:lpstr>Calibri</vt:lpstr>
      <vt:lpstr>Times New Roman</vt:lpstr>
      <vt:lpstr>Office Theme</vt:lpstr>
      <vt:lpstr>JAR/FAR 21</vt:lpstr>
      <vt:lpstr>In a similar way, FAR 21 deals with: 1 Procedural requirements for the issue of type certificates and changes to those certificates, the issue of production certificates, the issue of airworthiness certificates  2 Rules governing the holders of any certificate   3 Procedural requirements for the approval of certain materials, parts, processes </vt:lpstr>
      <vt:lpstr>EASA Part 21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Aircraft airworthiness standard applicability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الزامات مواد وعناصر فلزی برای سازه­های وسایل نقلیۀ هوا فضایی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در آزمایشات، اطلاعات اصلی مانند طول­های ترک، a، و تعداد سيكل­هاي مرتبط با آنها، N، بدست مي آیند. مقادیر رشد-ترک بعنوان شیب­ها، یا متوسط شیب­ها در بخش­هاي مختلف منحني رسم شده از اطلاعات آزمايش، تفسیر می­شوند. </vt:lpstr>
      <vt:lpstr>PowerPoint Presentation</vt:lpstr>
      <vt:lpstr>PowerPoint Presentation</vt:lpstr>
      <vt:lpstr>اتصالات مکانیکی با پیچ و پرچ</vt:lpstr>
      <vt:lpstr>اتصالات جوش­ذوبی</vt:lpstr>
    </vt:vector>
  </TitlesOfParts>
  <Company>Grizli777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JAR/FAR 21</dc:title>
  <dc:creator>user</dc:creator>
  <cp:lastModifiedBy>Hamid Zarei</cp:lastModifiedBy>
  <cp:revision>24</cp:revision>
  <dcterms:created xsi:type="dcterms:W3CDTF">2013-10-26T09:16:43Z</dcterms:created>
  <dcterms:modified xsi:type="dcterms:W3CDTF">2021-06-24T02:42:09Z</dcterms:modified>
</cp:coreProperties>
</file>